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handoutMasterIdLst>
    <p:handoutMasterId r:id="rId11"/>
  </p:handoutMasterIdLst>
  <p:sldIdLst>
    <p:sldId id="256" r:id="rId2"/>
    <p:sldId id="258" r:id="rId3"/>
    <p:sldId id="284" r:id="rId4"/>
    <p:sldId id="265" r:id="rId5"/>
    <p:sldId id="282" r:id="rId6"/>
    <p:sldId id="259" r:id="rId7"/>
    <p:sldId id="260" r:id="rId8"/>
    <p:sldId id="283" r:id="rId9"/>
    <p:sldId id="279" r:id="rId1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8DDA6-E188-4B0B-A5C4-629BDC6620F2}" type="datetimeFigureOut">
              <a:rPr lang="en-AU" smtClean="0"/>
              <a:t>15/03/2020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151D2-8D1B-45C2-AEE9-87D97B90E23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3919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55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1916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820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572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4171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571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995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879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2384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5177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957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755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6354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992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597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766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23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A6974F-A48C-4644-BB0C-5320F4E0FCC7}" type="datetimeFigureOut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15/03/2020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B732D7-6106-4507-958A-1447282BD75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471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.linkedin.com/blog/design-tips/the-wicked-easy-way-to-create-a-table-of-contents-in-word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mputerhope.com/jargon/s/section-break.htm" TargetMode="External"/><Relationship Id="rId4" Type="http://schemas.openxmlformats.org/officeDocument/2006/relationships/hyperlink" Target="https://support.office.com/en-us/article/add-a-heading-3eb8b917-56dc-4a17-891a-a026b2c790f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puterhope.com/jargon/s/section-break.h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Start-page-numbering-later-in-your-document-c73e3d55-d722-4bd0-886e-0b0bd0eb3f02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.latrobe.edu.au/referencing-tool/apa-6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2925575"/>
            <a:ext cx="6815669" cy="1515533"/>
          </a:xfrm>
        </p:spPr>
        <p:txBody>
          <a:bodyPr>
            <a:normAutofit fontScale="90000"/>
          </a:bodyPr>
          <a:lstStyle/>
          <a:p>
            <a:pPr algn="l"/>
            <a:r>
              <a:rPr lang="en-AU" dirty="0"/>
              <a:t>How to structure</a:t>
            </a:r>
            <a:br>
              <a:rPr lang="en-AU" dirty="0"/>
            </a:br>
            <a:r>
              <a:rPr lang="en-AU" dirty="0"/>
              <a:t>your assignment</a:t>
            </a:r>
            <a:br>
              <a:rPr lang="en-AU" dirty="0"/>
            </a:br>
            <a:br>
              <a:rPr lang="en-AU" dirty="0"/>
            </a:br>
            <a:r>
              <a:rPr lang="en-AU" sz="3000" dirty="0">
                <a:latin typeface="Calibri" panose="020F0502020204030204" pitchFamily="34" charset="0"/>
                <a:cs typeface="Calibri" panose="020F0502020204030204" pitchFamily="34" charset="0"/>
              </a:rPr>
              <a:t>Subject Coordinator: Dr Kate Ashman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38" y="1709610"/>
            <a:ext cx="1601229" cy="224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6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FFFFFF"/>
                </a:solidFill>
              </a:rPr>
              <a:t>Business report guidelines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612256"/>
            <a:ext cx="10411967" cy="411239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Covering page – ensure </a:t>
            </a:r>
            <a:r>
              <a:rPr lang="en-AU" sz="2000">
                <a:latin typeface="Calibri" panose="020F0502020204030204" pitchFamily="34" charset="0"/>
                <a:cs typeface="Calibri" panose="020F0502020204030204" pitchFamily="34" charset="0"/>
              </a:rPr>
              <a:t>you include your </a:t>
            </a: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Student ID, Name and word count</a:t>
            </a:r>
          </a:p>
          <a:p>
            <a:pPr>
              <a:lnSpc>
                <a:spcPct val="90000"/>
              </a:lnSpc>
            </a:pP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Executive summary (Not required for AFB – be aware it is normally included in a business report)</a:t>
            </a:r>
          </a:p>
          <a:p>
            <a:pPr>
              <a:lnSpc>
                <a:spcPct val="90000"/>
              </a:lnSpc>
            </a:pP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Table of Contents (use the word automatically generated table of contents)</a:t>
            </a:r>
          </a:p>
          <a:p>
            <a:pPr>
              <a:lnSpc>
                <a:spcPct val="90000"/>
              </a:lnSpc>
            </a:pP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Body of report with answers to each of your questions, including headings for each question and part of question.</a:t>
            </a:r>
          </a:p>
          <a:p>
            <a:pPr>
              <a:lnSpc>
                <a:spcPct val="90000"/>
              </a:lnSpc>
            </a:pP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References – when you use another person’s wording </a:t>
            </a:r>
            <a:r>
              <a:rPr lang="en-A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 another person’s idea you need to include an in-text reference and then include the full reference on this list (refer to the library referencing online referencing guide). You will have a minimum of 2 references as you should have used the articles included in the assignment.</a:t>
            </a:r>
          </a:p>
          <a:p>
            <a:pPr>
              <a:lnSpc>
                <a:spcPct val="90000"/>
              </a:lnSpc>
            </a:pP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Appendices (only if required)</a:t>
            </a:r>
          </a:p>
          <a:p>
            <a:pPr marL="0" indent="0">
              <a:lnSpc>
                <a:spcPct val="90000"/>
              </a:lnSpc>
              <a:buNone/>
            </a:pPr>
            <a:endParaRPr lang="en-A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Note:</a:t>
            </a: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 The links provided in this document are a guide only, please feel free to google to find one that works for you)</a:t>
            </a:r>
          </a:p>
          <a:p>
            <a:pPr>
              <a:lnSpc>
                <a:spcPct val="90000"/>
              </a:lnSpc>
            </a:pPr>
            <a:endParaRPr lang="en-AU" sz="2000" dirty="0"/>
          </a:p>
          <a:p>
            <a:pPr>
              <a:lnSpc>
                <a:spcPct val="90000"/>
              </a:lnSpc>
            </a:pPr>
            <a:endParaRPr lang="en-AU" sz="2000" dirty="0"/>
          </a:p>
          <a:p>
            <a:pPr marL="0" indent="0">
              <a:lnSpc>
                <a:spcPct val="90000"/>
              </a:lnSpc>
              <a:buNone/>
            </a:pPr>
            <a:endParaRPr lang="en-AU" sz="2000" dirty="0"/>
          </a:p>
          <a:p>
            <a:pPr>
              <a:lnSpc>
                <a:spcPct val="90000"/>
              </a:lnSpc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994887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rgbClr val="FFFFFF"/>
                </a:solidFill>
              </a:rPr>
              <a:t>Do not include a copy of the question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612256"/>
            <a:ext cx="10411967" cy="4112394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Please do not include a copy of the question. </a:t>
            </a:r>
          </a:p>
          <a:p>
            <a:pPr marL="0" indent="0">
              <a:lnSpc>
                <a:spcPct val="90000"/>
              </a:lnSpc>
              <a:buNone/>
            </a:pPr>
            <a:endParaRPr lang="en-A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Write the report based on the fact your reader knows the questions and the headings will include the question number and a brief comment indicating the information that follows. </a:t>
            </a:r>
          </a:p>
          <a:p>
            <a:pPr marL="0" indent="0">
              <a:lnSpc>
                <a:spcPct val="90000"/>
              </a:lnSpc>
              <a:buNone/>
            </a:pPr>
            <a:endParaRPr lang="en-A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For example, Question 1(a) Corporate governance and ethical decisions</a:t>
            </a:r>
          </a:p>
          <a:p>
            <a:pPr>
              <a:lnSpc>
                <a:spcPct val="90000"/>
              </a:lnSpc>
            </a:pPr>
            <a:endParaRPr lang="en-A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AU" sz="2000" dirty="0"/>
          </a:p>
          <a:p>
            <a:pPr>
              <a:lnSpc>
                <a:spcPct val="90000"/>
              </a:lnSpc>
            </a:pPr>
            <a:endParaRPr lang="en-AU" sz="2000" dirty="0"/>
          </a:p>
          <a:p>
            <a:pPr marL="0" indent="0">
              <a:lnSpc>
                <a:spcPct val="90000"/>
              </a:lnSpc>
              <a:buNone/>
            </a:pPr>
            <a:endParaRPr lang="en-AU" sz="2000" dirty="0"/>
          </a:p>
          <a:p>
            <a:pPr>
              <a:lnSpc>
                <a:spcPct val="90000"/>
              </a:lnSpc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953611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FFFFFF"/>
                </a:solidFill>
              </a:rPr>
              <a:t>Table of Contents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263612"/>
          </a:xfrm>
        </p:spPr>
        <p:txBody>
          <a:bodyPr>
            <a:normAutofit/>
          </a:bodyPr>
          <a:lstStyle/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Ensure you use the Word automatic table of contents with style guides. </a:t>
            </a:r>
          </a:p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Guide to constructing a Table of Contents:</a:t>
            </a:r>
          </a:p>
          <a:p>
            <a:pPr lvl="1"/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https://learning.linkedin.com/blog/design-tips/the-wicked-easy-way-to-create-a-table-of-contents-in-word</a:t>
            </a: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Guide to using heading styles</a:t>
            </a:r>
          </a:p>
          <a:p>
            <a:pPr lvl="1"/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https://support.office.com/en-us/article/add-a-heading-3eb8b917-56dc-4a17-891a-a026b2c790f2</a:t>
            </a: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AU" dirty="0">
              <a:hlinkClick r:id="rId5"/>
            </a:endParaRP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067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F06A1-FD8B-4B8B-8508-CDF0899D1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rgbClr val="FFFFFF"/>
                </a:solidFill>
              </a:rPr>
              <a:t>Purpose of Section Breaks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F86EB-8EC9-4F0B-BE4F-3FFBB3C1E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263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Understanding the purpose and different types of section breaks will greatly assist your use of Word. Below is a link with additional details:</a:t>
            </a:r>
          </a:p>
          <a:p>
            <a:pPr marL="457200" lvl="1" indent="0">
              <a:buNone/>
            </a:pPr>
            <a:endParaRPr lang="en-AU" dirty="0">
              <a:latin typeface="Calibri" panose="020F0502020204030204" pitchFamily="34" charset="0"/>
              <a:cs typeface="Calibri" panose="020F0502020204030204" pitchFamily="34" charset="0"/>
              <a:hlinkClick r:id="rId3"/>
            </a:endParaRPr>
          </a:p>
          <a:p>
            <a:pPr lvl="1"/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https://www.computerhope.com/jargon/s/section-break.htm</a:t>
            </a: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2735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FFFFFF"/>
                </a:solidFill>
              </a:rPr>
              <a:t>Page Numbering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263612"/>
          </a:xfrm>
        </p:spPr>
        <p:txBody>
          <a:bodyPr>
            <a:normAutofit/>
          </a:bodyPr>
          <a:lstStyle/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Page numbering starts </a:t>
            </a:r>
            <a:r>
              <a:rPr lang="en-AU" u="sng" dirty="0">
                <a:latin typeface="Calibri" panose="020F0502020204030204" pitchFamily="34" charset="0"/>
                <a:cs typeface="Calibri" panose="020F0502020204030204" pitchFamily="34" charset="0"/>
              </a:rPr>
              <a:t>after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the table of contents – </a:t>
            </a:r>
            <a:r>
              <a:rPr lang="en-AU" dirty="0" err="1">
                <a:latin typeface="Calibri" panose="020F0502020204030204" pitchFamily="34" charset="0"/>
                <a:cs typeface="Calibri" panose="020F0502020204030204" pitchFamily="34" charset="0"/>
              </a:rPr>
              <a:t>ie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page 1 is your first answer</a:t>
            </a:r>
          </a:p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You should not have a page number on your covering page</a:t>
            </a:r>
          </a:p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Your table of contents page should have the roman numeral “i”</a:t>
            </a:r>
          </a:p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Guide to page numbering:</a:t>
            </a:r>
          </a:p>
          <a:p>
            <a:pPr lvl="1"/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https://support.office.com/en-us/article/Start-page-numbering-later-in-your-document-c73e3d55-d722-4bd0-886e-0b0bd0eb3f02</a:t>
            </a: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85928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FFFFFF"/>
                </a:solidFill>
              </a:rPr>
              <a:t>Referencing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263612"/>
          </a:xfrm>
        </p:spPr>
        <p:txBody>
          <a:bodyPr>
            <a:normAutofit/>
          </a:bodyPr>
          <a:lstStyle/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Please use the tools available on the Library page to assist with your referencing.</a:t>
            </a:r>
          </a:p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I recommend you use APA 6, although Harvard is acceptable.</a:t>
            </a:r>
          </a:p>
          <a:p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Library guide to referencing:</a:t>
            </a:r>
          </a:p>
          <a:p>
            <a:pPr lvl="1"/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http://www.lib.latrobe.edu.au/referencing-tool/apa-6</a:t>
            </a: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96733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rgbClr val="FFFFFF"/>
                </a:solidFill>
              </a:rPr>
              <a:t>Update your Table of Contents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26361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Once you have completed your assignment ensure you update your Table of Contents so that it reflects your final version:</a:t>
            </a:r>
          </a:p>
          <a:p>
            <a:pPr marL="0" indent="0">
              <a:lnSpc>
                <a:spcPct val="90000"/>
              </a:lnSpc>
              <a:buNone/>
            </a:pP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Click on the table of contents page</a:t>
            </a:r>
          </a:p>
          <a:p>
            <a:pPr>
              <a:lnSpc>
                <a:spcPct val="90000"/>
              </a:lnSpc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Right click your mouse</a:t>
            </a:r>
          </a:p>
          <a:p>
            <a:pPr>
              <a:lnSpc>
                <a:spcPct val="90000"/>
              </a:lnSpc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Select update entire table</a:t>
            </a:r>
          </a:p>
          <a:p>
            <a:pPr marL="0" indent="0">
              <a:lnSpc>
                <a:spcPct val="90000"/>
              </a:lnSpc>
              <a:buNone/>
            </a:pP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1616436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FFFFFF"/>
                </a:solidFill>
              </a:rPr>
              <a:t>Finalise your assignment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612255"/>
            <a:ext cx="9601196" cy="398149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The final step is to save your report as a </a:t>
            </a:r>
            <a:r>
              <a:rPr lang="en-AU" u="sng" dirty="0">
                <a:latin typeface="Calibri" panose="020F0502020204030204" pitchFamily="34" charset="0"/>
                <a:cs typeface="Calibri" panose="020F0502020204030204" pitchFamily="34" charset="0"/>
              </a:rPr>
              <a:t>pdf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file before uploading.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In the business world final reports that are being distributed should be saved as a pdf file. This ensures their formatting and integrity is viewed by all users in exactly the same manner. </a:t>
            </a:r>
          </a:p>
          <a:p>
            <a:pPr marL="0" indent="0">
              <a:lnSpc>
                <a:spcPct val="90000"/>
              </a:lnSpc>
              <a:buNone/>
            </a:pP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Your report </a:t>
            </a:r>
            <a:r>
              <a:rPr lang="en-AU" u="sng" dirty="0">
                <a:latin typeface="Calibri" panose="020F0502020204030204" pitchFamily="34" charset="0"/>
                <a:cs typeface="Calibri" panose="020F0502020204030204" pitchFamily="34" charset="0"/>
              </a:rPr>
              <a:t>must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be submitted as a </a:t>
            </a:r>
            <a:r>
              <a:rPr lang="en-AU" u="sng" dirty="0">
                <a:latin typeface="Calibri" panose="020F0502020204030204" pitchFamily="34" charset="0"/>
                <a:cs typeface="Calibri" panose="020F0502020204030204" pitchFamily="34" charset="0"/>
              </a:rPr>
              <a:t>pdf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 file otherwise you will have </a:t>
            </a:r>
            <a:r>
              <a:rPr lang="en-AU">
                <a:latin typeface="Calibri" panose="020F0502020204030204" pitchFamily="34" charset="0"/>
                <a:cs typeface="Calibri" panose="020F0502020204030204" pitchFamily="34" charset="0"/>
              </a:rPr>
              <a:t>marks deducted.</a:t>
            </a: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AU" sz="1300" dirty="0"/>
          </a:p>
        </p:txBody>
      </p:sp>
    </p:spTree>
    <p:extLst>
      <p:ext uri="{BB962C8B-B14F-4D97-AF65-F5344CB8AC3E}">
        <p14:creationId xmlns:p14="http://schemas.microsoft.com/office/powerpoint/2010/main" val="168481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541</Words>
  <Application>Microsoft Office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Organic</vt:lpstr>
      <vt:lpstr>How to structure your assignment  Subject Coordinator: Dr Kate Ashman</vt:lpstr>
      <vt:lpstr>Business report guidelines</vt:lpstr>
      <vt:lpstr>Do not include a copy of the question</vt:lpstr>
      <vt:lpstr>Table of Contents</vt:lpstr>
      <vt:lpstr>Purpose of Section Breaks</vt:lpstr>
      <vt:lpstr>Page Numbering</vt:lpstr>
      <vt:lpstr>Referencing</vt:lpstr>
      <vt:lpstr>Update your Table of Contents</vt:lpstr>
      <vt:lpstr>Finalise your assignment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structure your assignment  Subject Coordinator: Dr Kate Ashman</dc:title>
  <dc:creator>Kate Ashman</dc:creator>
  <cp:lastModifiedBy>Kate Ashman</cp:lastModifiedBy>
  <cp:revision>4</cp:revision>
  <dcterms:created xsi:type="dcterms:W3CDTF">2020-03-12T04:42:37Z</dcterms:created>
  <dcterms:modified xsi:type="dcterms:W3CDTF">2020-03-14T22:50:27Z</dcterms:modified>
</cp:coreProperties>
</file>